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39E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99174-AAF5-6241-6D42-B9F8FE8BF2F0}" v="35" dt="2025-01-07T10:31:12.390"/>
    <p1510:client id="{A657F8C4-D64E-BBAB-08D1-D698741DF49A}" v="119" dt="2025-01-06T15:05:45.932"/>
    <p1510:client id="{CE40607A-4F81-2AAA-DC5A-27BD5A0F70A0}" v="290" dt="2025-01-06T00:49:38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4" autoAdjust="0"/>
    <p:restoredTop sz="75388" autoAdjust="0"/>
  </p:normalViewPr>
  <p:slideViewPr>
    <p:cSldViewPr snapToGrid="0">
      <p:cViewPr>
        <p:scale>
          <a:sx n="92" d="100"/>
          <a:sy n="92" d="100"/>
        </p:scale>
        <p:origin x="4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D2E94-0A5F-4960-AED5-D770D48C456E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C9207-0E69-4DBE-827A-6220E1B2AD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32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9207-0E69-4DBE-827A-6220E1B2ADC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85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9207-0E69-4DBE-827A-6220E1B2ADC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24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9207-0E69-4DBE-827A-6220E1B2ADC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84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9207-0E69-4DBE-827A-6220E1B2ADC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90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9207-0E69-4DBE-827A-6220E1B2ADC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717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9207-0E69-4DBE-827A-6220E1B2ADC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05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C9207-0E69-4DBE-827A-6220E1B2ADC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76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1B3-6A46-91D0-ECAA-AF8D5ED08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B99FB-237F-DA35-1CFC-B56AB5E80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59F17-468C-162B-CFE3-EDC206CD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A7F3D-AE13-559E-8E13-16F0AA21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F6CD1-7C87-0F5D-79D7-22CC59D2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65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D6ED-37B8-9343-E0C5-D1ECBD03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FBC33-22E2-C5F0-2B90-B9A271E1D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EB975-8A7D-1A08-A39C-9E118AD7A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4E56F-F3C9-0EFF-FA56-A40D3923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ADF2A-AFC4-2D2C-9FD6-0C422C29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5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C816B-2932-5D2C-4EE3-FA8A8D34C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4E747-600B-210A-3EA0-5F68F2AB8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90E04-E85D-8876-FDA0-23B41B81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B55B-6CB4-278C-7CDC-9B17F552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A7C0D-6266-6F31-08F7-A0D79710B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25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60D3-546C-6F5E-4CAE-A329D1D7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5227-44A5-F5F3-7626-29FD817DF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332BF-B232-5F5C-DEB7-D63E00ACF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9DAE1-E5A3-CB30-F12C-BA208874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93189-9A47-AD87-D32A-30420578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50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FB36-3ADB-53B3-5AE7-3A893B253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C65BE-2395-0407-0888-853FD19F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1DBF6-D229-326E-1649-ECCC03FF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73EAD-CAB2-AA2F-32EF-A255BD12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A0834-78CA-575E-B68B-9C118D88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33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6BC5-C641-3D2A-EDC9-5E118CC2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5DAD9-093A-8F78-1D9A-20E3B5C34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8987C-1535-FA81-52A5-A2E6442D8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34F6F-2926-67CF-11ED-972E11E7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39EE7-48D2-49DB-E36F-A1AE6E7A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A9B8-24A6-E774-69F0-E05605D0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75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FEEF-DCF4-1FE6-6623-72B57F61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2D949-3A99-2001-9F1E-E3C697018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7B608-13B6-7EF5-F459-B145C2ACD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77761-13B1-31BF-EC52-346EE1DAB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4EAA2-7915-FE81-7FFC-BE74AD1EF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06547-8644-25EC-4E5C-470B59454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9C53A-35E1-935F-C524-318A4AFA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9E44A-716D-1A5B-317A-63C6F34B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41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FA6E-F7D1-471E-6B62-C88234DA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B92CC-A726-7574-6386-1569EE2B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F2FB4-481A-EBD8-9A56-8B1AD7CE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884B9-34BC-21A9-3566-C6991E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01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27870-0FD0-8074-47BE-4FA07D889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A019E-8532-0582-4679-943969B5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0E06A-BF8C-E4CB-EBA7-483557C0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44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5EA5-AE56-97DA-81CD-F99F90C5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74FA-4D76-AEEE-2776-28BC7FF3A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32722-3053-B633-35B2-112777949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97BC9-B086-0825-7958-F40639B6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48D5B-729C-1665-84B1-DBB4C057F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FAD66-5364-189F-E3A1-268ABDC4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22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4899-ACFB-F220-205C-30C7CEE5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5CFA5-AB09-630E-F1D4-CD2179D4C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C7957-5781-C7B3-8220-0D05A89DA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9FCC2-84A9-DEFF-C008-C57973F8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E5E9-5D02-A873-124C-A4A0E59F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B5707-B347-AF75-0269-EFFBC2E6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2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6C0E26-E5B8-4A8D-16CC-E2CDC724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69E12-BDEF-AEC1-1767-029977B22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71183-2E59-3122-1B7A-620BA4426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672C27-375E-45AA-AA7D-68482AFE8CEF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5A5BF-F650-4BC0-0DCE-31AC86342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58351-3955-38A7-41EE-C9BAC61FF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B2E02-2BF5-4B1A-B6CF-24660576C3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05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3F0B-7F66-1BC2-D3CD-3C425B014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103" y="1041400"/>
            <a:ext cx="9507794" cy="2387600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Helvetica" panose="020B0604020202020204" pitchFamily="34" charset="0"/>
                <a:ea typeface="Open Sans SemiBold" panose="020F0502020204030204" pitchFamily="34" charset="0"/>
                <a:cs typeface="Helvetica" panose="020B0604020202020204" pitchFamily="34" charset="0"/>
              </a:rPr>
              <a:t>Enhancing Cyber Hygiene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E6694-2880-D030-A89E-E5876CE7923B}"/>
              </a:ext>
            </a:extLst>
          </p:cNvPr>
          <p:cNvSpPr txBox="1"/>
          <p:nvPr/>
        </p:nvSpPr>
        <p:spPr>
          <a:xfrm>
            <a:off x="9832" y="21151"/>
            <a:ext cx="825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242424"/>
                </a:solidFill>
                <a:latin typeface="Segoe UI" panose="020B0502040204020203" pitchFamily="34" charset="0"/>
              </a:rPr>
              <a:t>EPSRC: </a:t>
            </a:r>
            <a:r>
              <a:rPr lang="en-GB" b="1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EnnCore</a:t>
            </a:r>
            <a:r>
              <a:rPr lang="en-GB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project workshop 2025, Liverpool University, 9</a:t>
            </a:r>
            <a:r>
              <a:rPr lang="en-GB" b="1" i="0" baseline="3000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th</a:t>
            </a:r>
            <a:r>
              <a:rPr lang="en-GB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June 2025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7DA6A5-D357-8657-6099-ECE03374E905}"/>
              </a:ext>
            </a:extLst>
          </p:cNvPr>
          <p:cNvSpPr txBox="1"/>
          <p:nvPr/>
        </p:nvSpPr>
        <p:spPr>
          <a:xfrm>
            <a:off x="3868857" y="4123992"/>
            <a:ext cx="4447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entury Gothic" panose="020B0502020202020204" pitchFamily="34" charset="0"/>
              </a:rPr>
              <a:t>Aksshar Ramesh</a:t>
            </a:r>
          </a:p>
          <a:p>
            <a:pPr algn="ctr"/>
            <a:endParaRPr lang="en-GB" dirty="0">
              <a:latin typeface="Century Gothic" panose="020B0502020202020204" pitchFamily="34" charset="0"/>
            </a:endParaRPr>
          </a:p>
          <a:p>
            <a:pPr algn="ctr"/>
            <a:r>
              <a:rPr lang="en-GB" dirty="0">
                <a:latin typeface="Century Gothic" panose="020B0502020202020204" pitchFamily="34" charset="0"/>
              </a:rPr>
              <a:t>PhD student, 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Centre for Sustainable Cyber Security</a:t>
            </a:r>
            <a:r>
              <a:rPr lang="en-GB" dirty="0">
                <a:latin typeface="Century Gothic" panose="020B0502020202020204" pitchFamily="34" charset="0"/>
              </a:rPr>
              <a:t>, University of Greenwich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6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58D0D0-D31A-DEBA-22E6-3EEB838177EA}"/>
              </a:ext>
            </a:extLst>
          </p:cNvPr>
          <p:cNvSpPr txBox="1"/>
          <p:nvPr/>
        </p:nvSpPr>
        <p:spPr>
          <a:xfrm>
            <a:off x="453796" y="1389905"/>
            <a:ext cx="443139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latin typeface="Century Gothic"/>
              </a:rPr>
              <a:t>Help users  themselves to be safe </a:t>
            </a:r>
            <a:endParaRPr lang="en-US" dirty="0">
              <a:latin typeface="Aptos" panose="02110004020202020204"/>
            </a:endParaRPr>
          </a:p>
          <a:p>
            <a:r>
              <a:rPr lang="en-GB" dirty="0">
                <a:latin typeface="Century Gothic"/>
              </a:rPr>
              <a:t>     against LLM attacks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D65C63-C789-BDF8-2A9E-DDCA33226F84}"/>
              </a:ext>
            </a:extLst>
          </p:cNvPr>
          <p:cNvSpPr txBox="1">
            <a:spLocks/>
          </p:cNvSpPr>
          <p:nvPr/>
        </p:nvSpPr>
        <p:spPr>
          <a:xfrm>
            <a:off x="456234" y="2765068"/>
            <a:ext cx="53125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</a:pPr>
            <a:r>
              <a:rPr lang="en-GB" sz="1800" dirty="0">
                <a:latin typeface="Century Gothic"/>
                <a:cs typeface="Helvetica"/>
              </a:rPr>
              <a:t>A </a:t>
            </a:r>
            <a:r>
              <a:rPr lang="en-GB" sz="1800" dirty="0">
                <a:latin typeface="Century Gothic"/>
                <a:ea typeface="+mj-lt"/>
                <a:cs typeface="+mj-lt"/>
              </a:rPr>
              <a:t>helper tool as a companion to humans for detecting and reporting LLM attacks.</a:t>
            </a:r>
          </a:p>
          <a:p>
            <a:endParaRPr lang="en-GB" sz="1800" dirty="0">
              <a:latin typeface="Century Gothic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6DD3F7-B94A-5271-74DB-2FA71B86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" y="406677"/>
            <a:ext cx="6901365" cy="52043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/>
                <a:cs typeface="Helvetica"/>
              </a:rPr>
              <a:t>Can humans identify the indicators?</a:t>
            </a:r>
            <a:endParaRPr lang="en-GB" sz="28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Helvetica"/>
            </a:endParaRPr>
          </a:p>
          <a:p>
            <a:pPr algn="ctr"/>
            <a:endParaRPr lang="en-GB" sz="28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Helvetica"/>
            </a:endParaRPr>
          </a:p>
        </p:txBody>
      </p:sp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4B003802-64BC-4848-169F-61A2267D8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23" y="1389905"/>
            <a:ext cx="6068297" cy="3431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095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1B6E50FF-D22F-5F4B-4FC8-0E90F5E0A3DB}"/>
              </a:ext>
            </a:extLst>
          </p:cNvPr>
          <p:cNvSpPr txBox="1"/>
          <p:nvPr/>
        </p:nvSpPr>
        <p:spPr>
          <a:xfrm>
            <a:off x="4482381" y="3053080"/>
            <a:ext cx="691413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800" b="1" dirty="0">
                <a:latin typeface="Century Gothic"/>
                <a:cs typeface="Helvetica"/>
              </a:rPr>
              <a:t>Thank you</a:t>
            </a:r>
            <a:endParaRPr lang="en-GB" sz="4800" b="1">
              <a:latin typeface="Century Gothic" panose="020B0502020202020204" pitchFamily="34" charset="0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703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E433-4BA5-60AB-0140-502CA1457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551" y="3466393"/>
            <a:ext cx="5021827" cy="3693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i="1" dirty="0">
                <a:latin typeface="Century Gothic"/>
                <a:cs typeface="Helvetica"/>
              </a:rPr>
              <a:t>Can this be detectable?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42C21-41B0-E7C1-E3A2-D1DF46E1D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15" y="104752"/>
            <a:ext cx="11343969" cy="1325563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/>
                <a:cs typeface="Helvetica"/>
              </a:rPr>
              <a:t>Detecting Manipulation in Large Language Model Responses: </a:t>
            </a:r>
            <a:br>
              <a:rPr lang="en-GB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Helvetica" panose="020B0604020202020204" pitchFamily="34" charset="0"/>
              </a:rPr>
            </a:br>
            <a:r>
              <a:rPr lang="en-GB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/>
                <a:cs typeface="Helvetica"/>
              </a:rPr>
              <a:t>Can Text Alone give a hint?</a:t>
            </a:r>
            <a:endParaRPr lang="en-GB" sz="24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Helvetica"/>
            </a:endParaRPr>
          </a:p>
        </p:txBody>
      </p:sp>
      <p:pic>
        <p:nvPicPr>
          <p:cNvPr id="5" name="Picture 4" descr="A screenshot of a news&#10;&#10;Description automatically generated">
            <a:extLst>
              <a:ext uri="{FF2B5EF4-FFF2-40B4-BE49-F238E27FC236}">
                <a16:creationId xmlns:a16="http://schemas.microsoft.com/office/drawing/2014/main" id="{D70A002B-A0A3-654F-BFD6-D1F3B7F28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82" y="1806475"/>
            <a:ext cx="5651847" cy="33227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1420F-2D64-1ACC-4593-A02DB8DF1524}"/>
              </a:ext>
            </a:extLst>
          </p:cNvPr>
          <p:cNvSpPr txBox="1"/>
          <p:nvPr/>
        </p:nvSpPr>
        <p:spPr>
          <a:xfrm>
            <a:off x="6784256" y="5129266"/>
            <a:ext cx="4296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Century Gothic" panose="020B0502020202020204" pitchFamily="34" charset="0"/>
              </a:rPr>
              <a:t>Misleading BBC notification by (Apple intelligent): </a:t>
            </a:r>
            <a:r>
              <a:rPr lang="en-GB" sz="12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https://www.bbc.co.uk/news/articles/cx2v778x85yo</a:t>
            </a:r>
          </a:p>
          <a:p>
            <a:r>
              <a:rPr lang="en-GB" sz="1200" b="1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E0BDE2-DD76-CFFF-D3D7-6B37AF972145}"/>
              </a:ext>
            </a:extLst>
          </p:cNvPr>
          <p:cNvSpPr txBox="1">
            <a:spLocks/>
          </p:cNvSpPr>
          <p:nvPr/>
        </p:nvSpPr>
        <p:spPr>
          <a:xfrm>
            <a:off x="692551" y="2275455"/>
            <a:ext cx="4808984" cy="450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i="1" dirty="0">
                <a:latin typeface="Century Gothic"/>
                <a:cs typeface="Helvetica"/>
              </a:rPr>
              <a:t>What if this example is an attack?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00EFC8-17E6-76D4-A619-47CDC350C072}"/>
              </a:ext>
            </a:extLst>
          </p:cNvPr>
          <p:cNvCxnSpPr/>
          <p:nvPr/>
        </p:nvCxnSpPr>
        <p:spPr>
          <a:xfrm flipH="1">
            <a:off x="2682784" y="2655826"/>
            <a:ext cx="5187" cy="718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29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3BB5BF1A-FF9E-2088-9B30-A4A3A4372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09" y="826641"/>
            <a:ext cx="113216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Century Gothic"/>
                <a:cs typeface="Helvetica"/>
              </a:rPr>
              <a:t>Existing works based on detecting prompt injection attacks.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/>
              <a:cs typeface="Helvetica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165533-8B2B-3143-DF51-F783616AD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95" y="1653766"/>
            <a:ext cx="6277476" cy="2950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D80334-A0A5-88D4-36A9-C114EAA389E2}"/>
              </a:ext>
            </a:extLst>
          </p:cNvPr>
          <p:cNvSpPr txBox="1"/>
          <p:nvPr/>
        </p:nvSpPr>
        <p:spPr>
          <a:xfrm>
            <a:off x="5674938" y="4603675"/>
            <a:ext cx="55996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 b="1" dirty="0">
                <a:latin typeface="Century Gothic"/>
              </a:rPr>
              <a:t>An example of prompt injection: </a:t>
            </a:r>
            <a:endParaRPr lang="en-GB">
              <a:solidFill>
                <a:srgbClr val="000000"/>
              </a:solidFill>
              <a:latin typeface="Aptos" panose="02110004020202020204"/>
            </a:endParaRPr>
          </a:p>
          <a:p>
            <a:r>
              <a:rPr lang="en-GB" sz="1200" b="1" dirty="0">
                <a:solidFill>
                  <a:srgbClr val="0070C0"/>
                </a:solidFill>
                <a:latin typeface="Century Gothic"/>
              </a:rPr>
              <a:t>https://blog.ml.cmu.edu/2024/10/29/jailbreaking-llm-controlled-robots/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7A1BEA-CEAD-8099-339C-898FEDA837D1}"/>
              </a:ext>
            </a:extLst>
          </p:cNvPr>
          <p:cNvGrpSpPr/>
          <p:nvPr/>
        </p:nvGrpSpPr>
        <p:grpSpPr>
          <a:xfrm>
            <a:off x="576329" y="1653766"/>
            <a:ext cx="4500168" cy="3179611"/>
            <a:chOff x="576329" y="1653766"/>
            <a:chExt cx="4500168" cy="31796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B9EC6B2-8EB6-683A-D455-11A85F76905C}"/>
                </a:ext>
              </a:extLst>
            </p:cNvPr>
            <p:cNvGrpSpPr/>
            <p:nvPr/>
          </p:nvGrpSpPr>
          <p:grpSpPr>
            <a:xfrm>
              <a:off x="576329" y="1653766"/>
              <a:ext cx="4500168" cy="2781600"/>
              <a:chOff x="755897" y="1607735"/>
              <a:chExt cx="6047917" cy="3654864"/>
            </a:xfrm>
          </p:grpSpPr>
          <p:pic>
            <p:nvPicPr>
              <p:cNvPr id="7" name="Picture 6" descr="A close-up of a white background&#10;&#10;Description automatically generated">
                <a:extLst>
                  <a:ext uri="{FF2B5EF4-FFF2-40B4-BE49-F238E27FC236}">
                    <a16:creationId xmlns:a16="http://schemas.microsoft.com/office/drawing/2014/main" id="{07091A5B-7FD6-59AC-7AF9-C62ED8B89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43"/>
              <a:stretch/>
            </p:blipFill>
            <p:spPr>
              <a:xfrm>
                <a:off x="755897" y="1607735"/>
                <a:ext cx="5012378" cy="1252641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14" name="Picture 13" descr="A close-up of a text&#10;&#10;Description automatically generated">
                <a:extLst>
                  <a:ext uri="{FF2B5EF4-FFF2-40B4-BE49-F238E27FC236}">
                    <a16:creationId xmlns:a16="http://schemas.microsoft.com/office/drawing/2014/main" id="{9CAB8E74-9CF3-BDBE-29C3-7FC32AE9D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01" t="21149" r="9587"/>
              <a:stretch/>
            </p:blipFill>
            <p:spPr>
              <a:xfrm>
                <a:off x="921098" y="1935525"/>
                <a:ext cx="5174901" cy="1268653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9" name="Picture 8" descr="A close-up of a white background&#10;&#10;Description automatically generated">
                <a:extLst>
                  <a:ext uri="{FF2B5EF4-FFF2-40B4-BE49-F238E27FC236}">
                    <a16:creationId xmlns:a16="http://schemas.microsoft.com/office/drawing/2014/main" id="{084B06D2-3F8F-3BA8-3450-63A08CBE5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32"/>
              <a:stretch/>
            </p:blipFill>
            <p:spPr>
              <a:xfrm>
                <a:off x="1248822" y="2473397"/>
                <a:ext cx="5012378" cy="1180426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517687D-5CEA-D50C-9A2A-1DFE7097F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109"/>
              <a:stretch/>
            </p:blipFill>
            <p:spPr>
              <a:xfrm>
                <a:off x="1576544" y="2860376"/>
                <a:ext cx="5012380" cy="1180426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5" name="Picture 4" descr="A close-up of a document&#10;&#10;Description automatically generated">
                <a:extLst>
                  <a:ext uri="{FF2B5EF4-FFF2-40B4-BE49-F238E27FC236}">
                    <a16:creationId xmlns:a16="http://schemas.microsoft.com/office/drawing/2014/main" id="{A2599958-1A1F-C5EA-D46F-33C15994B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1434" y="3398248"/>
                <a:ext cx="5012380" cy="1864351"/>
              </a:xfrm>
              <a:prstGeom prst="rect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63500" sx="102000" sy="102000" algn="ctr" rotWithShape="0">
                  <a:schemeClr val="bg1">
                    <a:alpha val="40000"/>
                  </a:schemeClr>
                </a:outerShdw>
              </a:effec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3D73E6-8FF7-1352-8872-E7F350BCCEC3}"/>
                </a:ext>
              </a:extLst>
            </p:cNvPr>
            <p:cNvSpPr txBox="1"/>
            <p:nvPr/>
          </p:nvSpPr>
          <p:spPr>
            <a:xfrm>
              <a:off x="2322138" y="4556378"/>
              <a:ext cx="1821143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200" b="1" dirty="0">
                  <a:solidFill>
                    <a:srgbClr val="000000"/>
                  </a:solidFill>
                  <a:latin typeface="Century Gothic"/>
                </a:rPr>
                <a:t>Recent publications</a:t>
              </a: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AFA99A2F-3CE5-460B-AAC0-EE72B148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4385" y="572112"/>
            <a:ext cx="5227649" cy="24860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/>
                <a:cs typeface="Helvetica"/>
              </a:rPr>
              <a:t>User as an attacker</a:t>
            </a:r>
            <a:endParaRPr lang="en-GB" sz="28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Helvetica"/>
            </a:endParaRPr>
          </a:p>
          <a:p>
            <a:pPr algn="ctr"/>
            <a:endParaRPr lang="en-GB" sz="28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4328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9953A9-3835-35D5-2CAB-BE3A7BFE8706}"/>
              </a:ext>
            </a:extLst>
          </p:cNvPr>
          <p:cNvSpPr txBox="1"/>
          <p:nvPr/>
        </p:nvSpPr>
        <p:spPr>
          <a:xfrm>
            <a:off x="235422" y="967316"/>
            <a:ext cx="910241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entury Gothic" panose="020B0502020202020204" pitchFamily="34" charset="0"/>
                <a:cs typeface="Helvetica"/>
              </a:rPr>
              <a:t>Example scenarios where the attackers use LLM as a tool to reach users.</a:t>
            </a:r>
          </a:p>
        </p:txBody>
      </p:sp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F7964EF1-0CF7-B84A-A058-88A9EC768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2" y="1655547"/>
            <a:ext cx="5589728" cy="33188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0EB3DC4-772D-D451-73C8-F255BE5A7BEC}"/>
              </a:ext>
            </a:extLst>
          </p:cNvPr>
          <p:cNvSpPr txBox="1">
            <a:spLocks/>
          </p:cNvSpPr>
          <p:nvPr/>
        </p:nvSpPr>
        <p:spPr>
          <a:xfrm>
            <a:off x="5452" y="534047"/>
            <a:ext cx="3380531" cy="434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/>
                <a:cs typeface="Helvetica"/>
              </a:rPr>
              <a:t>User as a victim</a:t>
            </a:r>
            <a:endParaRPr lang="en-GB" sz="28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Helvetica"/>
            </a:endParaRPr>
          </a:p>
          <a:p>
            <a:pPr algn="ctr"/>
            <a:endParaRPr lang="en-GB" sz="28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6F0CA7F9-6FDB-BB56-5D7D-A31F28677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6" y="1655547"/>
            <a:ext cx="5876997" cy="2585877"/>
          </a:xfrm>
          <a:prstGeom prst="rect">
            <a:avLst/>
          </a:prstGeom>
        </p:spPr>
      </p:pic>
      <p:pic>
        <p:nvPicPr>
          <p:cNvPr id="9" name="Picture 8" descr="A diagram of a brain&#10;&#10;AI-generated content may be incorrect.">
            <a:extLst>
              <a:ext uri="{FF2B5EF4-FFF2-40B4-BE49-F238E27FC236}">
                <a16:creationId xmlns:a16="http://schemas.microsoft.com/office/drawing/2014/main" id="{2D60AFDD-CD9A-F72A-D237-FCD0814C1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6" y="4524547"/>
            <a:ext cx="5903713" cy="135581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AB3DC57-49A8-B60A-5507-31111DF9B4FC}"/>
              </a:ext>
            </a:extLst>
          </p:cNvPr>
          <p:cNvSpPr/>
          <p:nvPr/>
        </p:nvSpPr>
        <p:spPr>
          <a:xfrm>
            <a:off x="249171" y="1527462"/>
            <a:ext cx="484909" cy="48490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174DF3-7C8A-5685-76D2-C80DE4AC7382}"/>
              </a:ext>
            </a:extLst>
          </p:cNvPr>
          <p:cNvSpPr/>
          <p:nvPr/>
        </p:nvSpPr>
        <p:spPr>
          <a:xfrm>
            <a:off x="5956356" y="1527461"/>
            <a:ext cx="484909" cy="48490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5FECF5-80A2-A19D-920E-C867E869F9DE}"/>
              </a:ext>
            </a:extLst>
          </p:cNvPr>
          <p:cNvSpPr/>
          <p:nvPr/>
        </p:nvSpPr>
        <p:spPr>
          <a:xfrm>
            <a:off x="5956356" y="4317868"/>
            <a:ext cx="484909" cy="48490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LK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2848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2287B2-56A2-7794-7C81-9E083E5E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70" y="812678"/>
            <a:ext cx="9040860" cy="443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BF43E-B8D6-0F0A-E846-4BC986FCB3CC}"/>
              </a:ext>
            </a:extLst>
          </p:cNvPr>
          <p:cNvSpPr txBox="1"/>
          <p:nvPr/>
        </p:nvSpPr>
        <p:spPr>
          <a:xfrm>
            <a:off x="270162" y="301844"/>
            <a:ext cx="952500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>
                <a:latin typeface="Century Gothic"/>
              </a:rPr>
              <a:t>Detection of text indicators of an LLM attack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253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9F781355-EAB6-1C4A-8728-CDDD1A78A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51" y="671176"/>
            <a:ext cx="8697497" cy="5131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B1E652-11EB-A4AA-6694-E176274A5E88}"/>
              </a:ext>
            </a:extLst>
          </p:cNvPr>
          <p:cNvSpPr txBox="1"/>
          <p:nvPr/>
        </p:nvSpPr>
        <p:spPr>
          <a:xfrm>
            <a:off x="270162" y="301844"/>
            <a:ext cx="952500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>
                <a:latin typeface="Century Gothic"/>
              </a:rPr>
              <a:t>Detection and differentiation of LLM attacks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373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686A8B-EB74-A918-68B7-59D8E74490D9}"/>
              </a:ext>
            </a:extLst>
          </p:cNvPr>
          <p:cNvSpPr txBox="1"/>
          <p:nvPr/>
        </p:nvSpPr>
        <p:spPr>
          <a:xfrm>
            <a:off x="270162" y="441863"/>
            <a:ext cx="952500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>
                <a:latin typeface="Century Gothic"/>
              </a:rPr>
              <a:t>What visible indicators can help to spot and differentiate an LLM attack?</a:t>
            </a:r>
            <a:endParaRPr lang="en-US" b="1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EF8CEA8E-BAD1-5E96-68A6-515E549B8359}"/>
              </a:ext>
            </a:extLst>
          </p:cNvPr>
          <p:cNvSpPr txBox="1"/>
          <p:nvPr/>
        </p:nvSpPr>
        <p:spPr>
          <a:xfrm>
            <a:off x="1502407" y="4621975"/>
            <a:ext cx="2938782" cy="1807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 i="1" dirty="0">
                <a:latin typeface="Century Gothic" panose="020B0502020202020204" pitchFamily="34" charset="0"/>
                <a:cs typeface="Helvetica" panose="020B0604020202020204" pitchFamily="34" charset="0"/>
              </a:rPr>
              <a:t>Automated</a:t>
            </a:r>
            <a:r>
              <a:rPr lang="en-GB" sz="1100" i="1" dirty="0">
                <a:latin typeface="Century Gothic" panose="020B0502020202020204" pitchFamily="34" charset="0"/>
                <a:cs typeface="Helvetica" panose="020B0604020202020204" pitchFamily="34" charset="0"/>
              </a:rPr>
              <a:t>: Accuracy in detecting the text indicators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1834F-50C7-2277-3F10-1AA32B28C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2" y="1269103"/>
            <a:ext cx="6151417" cy="3075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34969-A393-4058-DB1F-9C6AAE6B2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52" y="1255247"/>
            <a:ext cx="5354785" cy="3075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79909986-31C9-1E40-0173-207F752CA4B1}"/>
              </a:ext>
            </a:extLst>
          </p:cNvPr>
          <p:cNvSpPr txBox="1"/>
          <p:nvPr/>
        </p:nvSpPr>
        <p:spPr>
          <a:xfrm>
            <a:off x="7432152" y="4621975"/>
            <a:ext cx="3385863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 i="1" dirty="0">
                <a:latin typeface="Century Gothic" panose="020B0502020202020204" pitchFamily="34" charset="0"/>
                <a:cs typeface="Helvetica" panose="020B0604020202020204" pitchFamily="34" charset="0"/>
              </a:rPr>
              <a:t>Automated</a:t>
            </a:r>
            <a:r>
              <a:rPr lang="en-GB" sz="1100" i="1" dirty="0">
                <a:latin typeface="Century Gothic" panose="020B0502020202020204" pitchFamily="34" charset="0"/>
                <a:cs typeface="Helvetica" panose="020B0604020202020204" pitchFamily="34" charset="0"/>
              </a:rPr>
              <a:t>: Accuracy in detecting the attacks</a:t>
            </a:r>
          </a:p>
        </p:txBody>
      </p:sp>
    </p:spTree>
    <p:extLst>
      <p:ext uri="{BB962C8B-B14F-4D97-AF65-F5344CB8AC3E}">
        <p14:creationId xmlns:p14="http://schemas.microsoft.com/office/powerpoint/2010/main" val="221296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036CD15C-D5FC-B9F6-F14E-C9CEA2218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0" y="822531"/>
            <a:ext cx="10432474" cy="5896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5829204-0B7B-6BAD-43AA-40FA3BCE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100"/>
            <a:ext cx="6901365" cy="52043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/>
                <a:cs typeface="Helvetica"/>
              </a:rPr>
              <a:t>Can humans identify the indicators?</a:t>
            </a:r>
            <a:endParaRPr lang="en-GB" sz="28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Helvetica"/>
            </a:endParaRPr>
          </a:p>
          <a:p>
            <a:pPr algn="ctr"/>
            <a:endParaRPr lang="en-GB" sz="2800" b="1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6237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2C34-CB19-CDE4-402F-22DB82AB6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7" y="-109924"/>
            <a:ext cx="11179629" cy="13255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LK" sz="2000" b="1" dirty="0">
                <a:latin typeface="Century Gothic" panose="020B0502020202020204" pitchFamily="34" charset="0"/>
              </a:rPr>
              <a:t>Simple question flow for users to answer inorder to detect and differenciate an attack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F5FBB7-C6B6-20B7-6A44-EA2B4AFD3975}"/>
              </a:ext>
            </a:extLst>
          </p:cNvPr>
          <p:cNvSpPr txBox="1"/>
          <p:nvPr/>
        </p:nvSpPr>
        <p:spPr>
          <a:xfrm>
            <a:off x="5753445" y="1028343"/>
            <a:ext cx="61179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entury Gothic" panose="020B0502020202020204" pitchFamily="34" charset="0"/>
              </a:rPr>
              <a:t>A.</a:t>
            </a:r>
            <a:r>
              <a:rPr lang="en-GB" dirty="0">
                <a:latin typeface="Century Gothic" panose="020B0502020202020204" pitchFamily="34" charset="0"/>
              </a:rPr>
              <a:t> Did you receive a response asking for sensitive info or login details unexpectedly?</a:t>
            </a:r>
          </a:p>
          <a:p>
            <a:br>
              <a:rPr lang="en-GB" dirty="0">
                <a:latin typeface="Century Gothic" panose="020B0502020202020204" pitchFamily="34" charset="0"/>
              </a:rPr>
            </a:br>
            <a:r>
              <a:rPr lang="en-GB" b="1" dirty="0">
                <a:latin typeface="Century Gothic" panose="020B0502020202020204" pitchFamily="34" charset="0"/>
              </a:rPr>
              <a:t>A1.</a:t>
            </a:r>
            <a:r>
              <a:rPr lang="en-GB" dirty="0">
                <a:latin typeface="Century Gothic" panose="020B0502020202020204" pitchFamily="34" charset="0"/>
              </a:rPr>
              <a:t> Does the response have suspicious links or ask you to visit/login to promo sites?</a:t>
            </a:r>
          </a:p>
          <a:p>
            <a:br>
              <a:rPr lang="en-GB" dirty="0">
                <a:latin typeface="Century Gothic" panose="020B0502020202020204" pitchFamily="34" charset="0"/>
              </a:rPr>
            </a:br>
            <a:r>
              <a:rPr lang="en-GB" b="1" dirty="0">
                <a:latin typeface="Century Gothic" panose="020B0502020202020204" pitchFamily="34" charset="0"/>
              </a:rPr>
              <a:t>B.</a:t>
            </a:r>
            <a:r>
              <a:rPr lang="en-GB" dirty="0">
                <a:latin typeface="Century Gothic" panose="020B0502020202020204" pitchFamily="34" charset="0"/>
              </a:rPr>
              <a:t> Does the response look stylistically different from usual LLM replies?</a:t>
            </a:r>
          </a:p>
          <a:p>
            <a:br>
              <a:rPr lang="en-GB" dirty="0">
                <a:latin typeface="Century Gothic" panose="020B0502020202020204" pitchFamily="34" charset="0"/>
              </a:rPr>
            </a:br>
            <a:r>
              <a:rPr lang="en-GB" b="1" dirty="0">
                <a:latin typeface="Century Gothic" panose="020B0502020202020204" pitchFamily="34" charset="0"/>
              </a:rPr>
              <a:t>B1.</a:t>
            </a:r>
            <a:r>
              <a:rPr lang="en-GB" dirty="0">
                <a:latin typeface="Century Gothic" panose="020B0502020202020204" pitchFamily="34" charset="0"/>
              </a:rPr>
              <a:t> Does it include swearing, hate, violence, or self-harm content?</a:t>
            </a:r>
          </a:p>
          <a:p>
            <a:br>
              <a:rPr lang="en-GB" dirty="0">
                <a:latin typeface="Century Gothic" panose="020B0502020202020204" pitchFamily="34" charset="0"/>
              </a:rPr>
            </a:br>
            <a:r>
              <a:rPr lang="en-GB" b="1" dirty="0">
                <a:latin typeface="Century Gothic" panose="020B0502020202020204" pitchFamily="34" charset="0"/>
              </a:rPr>
              <a:t>C.</a:t>
            </a:r>
            <a:r>
              <a:rPr lang="en-GB" dirty="0">
                <a:latin typeface="Century Gothic" panose="020B0502020202020204" pitchFamily="34" charset="0"/>
              </a:rPr>
              <a:t> Does the response contain likely false info or fake news?</a:t>
            </a:r>
          </a:p>
          <a:p>
            <a:br>
              <a:rPr lang="en-GB" dirty="0">
                <a:latin typeface="Century Gothic" panose="020B0502020202020204" pitchFamily="34" charset="0"/>
              </a:rPr>
            </a:br>
            <a:r>
              <a:rPr lang="en-GB" b="1" dirty="0">
                <a:latin typeface="Century Gothic" panose="020B0502020202020204" pitchFamily="34" charset="0"/>
              </a:rPr>
              <a:t>C1.</a:t>
            </a:r>
            <a:r>
              <a:rPr lang="en-GB" dirty="0">
                <a:latin typeface="Century Gothic" panose="020B0502020202020204" pitchFamily="34" charset="0"/>
              </a:rPr>
              <a:t> Does that false info change each time when you ask the same question?</a:t>
            </a:r>
            <a:endParaRPr lang="en-LK" dirty="0">
              <a:latin typeface="Century Gothic" panose="020B0502020202020204" pitchFamily="34" charset="0"/>
            </a:endParaRPr>
          </a:p>
        </p:txBody>
      </p:sp>
      <p:pic>
        <p:nvPicPr>
          <p:cNvPr id="90" name="Picture 89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C577A8DE-38BA-DEAD-5CC2-F2666E30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5" y="926930"/>
            <a:ext cx="5555950" cy="43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65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0F7699207F204FB903C85968CF6E78" ma:contentTypeVersion="13" ma:contentTypeDescription="Create a new document." ma:contentTypeScope="" ma:versionID="dd4a6175c3a7cc18665cd6f62ed07aaf">
  <xsd:schema xmlns:xsd="http://www.w3.org/2001/XMLSchema" xmlns:xs="http://www.w3.org/2001/XMLSchema" xmlns:p="http://schemas.microsoft.com/office/2006/metadata/properties" xmlns:ns3="f1dd050b-f441-4751-ac4a-0d78d0fd32e7" xmlns:ns4="88f28760-d099-4c9f-bef9-2a4f46bcbf3a" targetNamespace="http://schemas.microsoft.com/office/2006/metadata/properties" ma:root="true" ma:fieldsID="75f7438ade8cee4963ac5b765ffbe9ed" ns3:_="" ns4:_="">
    <xsd:import namespace="f1dd050b-f441-4751-ac4a-0d78d0fd32e7"/>
    <xsd:import namespace="88f28760-d099-4c9f-bef9-2a4f46bcbf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d050b-f441-4751-ac4a-0d78d0fd32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f28760-d099-4c9f-bef9-2a4f46bcbf3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1dd050b-f441-4751-ac4a-0d78d0fd32e7" xsi:nil="true"/>
  </documentManagement>
</p:properties>
</file>

<file path=customXml/itemProps1.xml><?xml version="1.0" encoding="utf-8"?>
<ds:datastoreItem xmlns:ds="http://schemas.openxmlformats.org/officeDocument/2006/customXml" ds:itemID="{E6730944-B314-4398-80E2-F094D87A1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dd050b-f441-4751-ac4a-0d78d0fd32e7"/>
    <ds:schemaRef ds:uri="88f28760-d099-4c9f-bef9-2a4f46bcbf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12E86F-1FB8-4062-89A8-02E07AF05E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5BCE76-18F2-4AD3-A879-4CAA888AFF95}">
  <ds:schemaRefs>
    <ds:schemaRef ds:uri="http://purl.org/dc/elements/1.1/"/>
    <ds:schemaRef ds:uri="http://schemas.microsoft.com/office/2006/documentManagement/types"/>
    <ds:schemaRef ds:uri="88f28760-d099-4c9f-bef9-2a4f46bcbf3a"/>
    <ds:schemaRef ds:uri="http://www.w3.org/XML/1998/namespace"/>
    <ds:schemaRef ds:uri="f1dd050b-f441-4751-ac4a-0d78d0fd32e7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26871</TotalTime>
  <Words>342</Words>
  <Application>Microsoft Macintosh PowerPoint</Application>
  <PresentationFormat>Widescreen</PresentationFormat>
  <Paragraphs>46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Century Gothic</vt:lpstr>
      <vt:lpstr>Helvetica</vt:lpstr>
      <vt:lpstr>Segoe UI</vt:lpstr>
      <vt:lpstr>Office Theme</vt:lpstr>
      <vt:lpstr>Enhancing Cyber Hygiene for Large Language Models</vt:lpstr>
      <vt:lpstr>Detecting Manipulation in Large Language Model Responses:  Can Text Alone give a hint?</vt:lpstr>
      <vt:lpstr>User as an attacker </vt:lpstr>
      <vt:lpstr>PowerPoint Presentation</vt:lpstr>
      <vt:lpstr>PowerPoint Presentation</vt:lpstr>
      <vt:lpstr>PowerPoint Presentation</vt:lpstr>
      <vt:lpstr>PowerPoint Presentation</vt:lpstr>
      <vt:lpstr>Can humans identify the indicators? </vt:lpstr>
      <vt:lpstr>Simple question flow for users to answer inorder to detect and differenciate an attack</vt:lpstr>
      <vt:lpstr>Can humans identify the indicators?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Aksshar Ramesh</dc:creator>
  <cp:lastModifiedBy>Aksshar Ramesh</cp:lastModifiedBy>
  <cp:revision>398</cp:revision>
  <dcterms:created xsi:type="dcterms:W3CDTF">2024-12-18T10:34:52Z</dcterms:created>
  <dcterms:modified xsi:type="dcterms:W3CDTF">2025-06-09T09:45:13Z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0x010100B60F7699207F204FB903C85968CF6E78</vt:lpwstr>
  </property>
</Properties>
</file>